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1" r:id="rId14"/>
    <p:sldId id="274" r:id="rId15"/>
    <p:sldId id="270" r:id="rId16"/>
    <p:sldId id="272" r:id="rId17"/>
    <p:sldId id="273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03" autoAdjust="0"/>
    <p:restoredTop sz="94660"/>
  </p:normalViewPr>
  <p:slideViewPr>
    <p:cSldViewPr>
      <p:cViewPr varScale="1">
        <p:scale>
          <a:sx n="66" d="100"/>
          <a:sy n="66" d="100"/>
        </p:scale>
        <p:origin x="15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BEAD13-0566-4C6C-97E7-55F17F24B09F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2015/9/30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2015/9/30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67544" y="4149080"/>
            <a:ext cx="6858000" cy="1997968"/>
          </a:xfrm>
        </p:spPr>
        <p:txBody>
          <a:bodyPr>
            <a:normAutofit/>
          </a:bodyPr>
          <a:lstStyle/>
          <a:p>
            <a:pPr algn="l"/>
            <a:r>
              <a:rPr lang="zh-TW" altLang="en-US" sz="2000" b="1" dirty="0" smtClean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期刊：</a:t>
            </a:r>
            <a:r>
              <a:rPr lang="en-US" altLang="zh-TW" sz="2000" b="1" dirty="0" smtClean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Applied Ergonomics</a:t>
            </a:r>
          </a:p>
          <a:p>
            <a:pPr algn="l"/>
            <a:r>
              <a:rPr lang="zh-TW" altLang="en-US" sz="2000" b="1" dirty="0" smtClean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指導教授：柳永青</a:t>
            </a:r>
            <a:endParaRPr lang="en-US" altLang="zh-TW" sz="2000" b="1" dirty="0" smtClean="0">
              <a:solidFill>
                <a:schemeClr val="accent5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sz="2000" b="1" dirty="0" smtClean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學生：張語軒</a:t>
            </a:r>
            <a:endParaRPr lang="en-US" altLang="zh-TW" sz="2000" b="1" dirty="0" smtClean="0">
              <a:solidFill>
                <a:schemeClr val="accent5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endParaRPr lang="zh-TW" altLang="en-US" sz="2000" b="1" dirty="0">
              <a:solidFill>
                <a:schemeClr val="accent5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23528" y="1700808"/>
            <a:ext cx="8581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latin typeface="Arial Black" panose="020B0A04020102020204" pitchFamily="34" charset="0"/>
                <a:ea typeface="GulimChe" panose="020B0609000101010101" pitchFamily="49" charset="-127"/>
              </a:rPr>
              <a:t>Driving with a congestion assistant; mental workload and acceptance</a:t>
            </a:r>
            <a:endParaRPr lang="zh-TW" altLang="en-US" sz="3200" b="1" dirty="0">
              <a:latin typeface="Arial Black" panose="020B0A04020102020204" pitchFamily="34" charset="0"/>
              <a:ea typeface="GulimChe" panose="020B0609000101010101" pitchFamily="49" charset="-127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54536" y="3068960"/>
            <a:ext cx="59747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Karel A. </a:t>
            </a:r>
            <a:r>
              <a:rPr lang="en-US" altLang="zh-TW" sz="16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Brookhuis</a:t>
            </a:r>
            <a:r>
              <a:rPr lang="en-US" altLang="zh-TW" sz="16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, </a:t>
            </a:r>
            <a:r>
              <a:rPr lang="en-US" altLang="zh-TW" sz="16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Cornelie</a:t>
            </a:r>
            <a:r>
              <a:rPr lang="en-US" altLang="zh-TW" sz="16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J.G. van </a:t>
            </a:r>
            <a:r>
              <a:rPr lang="en-US" altLang="zh-TW" sz="16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Driel</a:t>
            </a:r>
            <a:r>
              <a:rPr lang="en-US" altLang="zh-TW" sz="16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, </a:t>
            </a:r>
            <a:r>
              <a:rPr lang="en-US" altLang="zh-TW" sz="16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Tineke</a:t>
            </a:r>
            <a:r>
              <a:rPr lang="en-US" altLang="zh-TW" sz="16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Hof , </a:t>
            </a:r>
          </a:p>
          <a:p>
            <a:r>
              <a:rPr lang="en-US" altLang="zh-TW" sz="16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Bart van </a:t>
            </a:r>
            <a:r>
              <a:rPr lang="en-US" altLang="zh-TW" sz="16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Arem</a:t>
            </a:r>
            <a:r>
              <a:rPr lang="en-US" altLang="zh-TW" sz="16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, </a:t>
            </a:r>
            <a:r>
              <a:rPr lang="en-US" altLang="zh-TW" sz="16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Marika</a:t>
            </a:r>
            <a:r>
              <a:rPr lang="en-US" altLang="zh-TW" sz="16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altLang="zh-TW" sz="16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Hoedemaeker</a:t>
            </a:r>
            <a:endParaRPr lang="zh-TW" altLang="en-US" sz="16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9810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Self-report measures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Self-report measures are used to measure the </a:t>
            </a:r>
            <a:r>
              <a:rPr lang="en-US" altLang="zh-TW" sz="2400" dirty="0" smtClean="0"/>
              <a:t>subjectively experienced </a:t>
            </a:r>
            <a:r>
              <a:rPr lang="en-US" altLang="zh-TW" sz="2400" dirty="0"/>
              <a:t>mental effort. This method is based on </a:t>
            </a:r>
            <a:r>
              <a:rPr lang="en-US" altLang="zh-TW" sz="2400" dirty="0" smtClean="0"/>
              <a:t>the operator’s rating </a:t>
            </a:r>
            <a:r>
              <a:rPr lang="en-US" altLang="zh-TW" sz="2400" dirty="0"/>
              <a:t>of his performance</a:t>
            </a:r>
            <a:r>
              <a:rPr lang="en-US" altLang="zh-TW" sz="2400" dirty="0" smtClean="0"/>
              <a:t>.</a:t>
            </a:r>
          </a:p>
          <a:p>
            <a:r>
              <a:rPr lang="en-US" altLang="zh-TW" sz="2400" dirty="0"/>
              <a:t>The Rating Scale Mental </a:t>
            </a:r>
            <a:r>
              <a:rPr lang="en-US" altLang="zh-TW" sz="2400" dirty="0" smtClean="0"/>
              <a:t>Effort is </a:t>
            </a:r>
            <a:r>
              <a:rPr lang="en-US" altLang="zh-TW" sz="2400" dirty="0"/>
              <a:t>an example of a self-report </a:t>
            </a:r>
            <a:r>
              <a:rPr lang="en-US" altLang="zh-TW" sz="2400" dirty="0" smtClean="0"/>
              <a:t>measure. It is </a:t>
            </a:r>
            <a:r>
              <a:rPr lang="en-US" altLang="zh-TW" sz="2400" dirty="0"/>
              <a:t>a one-dimensional scale, ranging from ‘no effort’ to ‘</a:t>
            </a:r>
            <a:r>
              <a:rPr lang="en-US" altLang="zh-TW" sz="2400" dirty="0" smtClean="0"/>
              <a:t>extreme effort</a:t>
            </a:r>
          </a:p>
          <a:p>
            <a:endParaRPr lang="en-US" altLang="zh-TW" sz="2400" dirty="0" smtClean="0"/>
          </a:p>
          <a:p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327803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/>
              <a:t>Acceptance of the Congestion Assistant </a:t>
            </a:r>
            <a:r>
              <a:rPr lang="en-US" altLang="zh-TW" sz="2000" dirty="0" smtClean="0"/>
              <a:t>was registered before the </a:t>
            </a:r>
            <a:r>
              <a:rPr lang="en-US" altLang="zh-TW" sz="2000" dirty="0"/>
              <a:t>actual driving task started, based on functional description, </a:t>
            </a:r>
            <a:r>
              <a:rPr lang="en-US" altLang="zh-TW" sz="2000" dirty="0" smtClean="0"/>
              <a:t>and after </a:t>
            </a:r>
            <a:r>
              <a:rPr lang="en-US" altLang="zh-TW" sz="2000" dirty="0"/>
              <a:t>each trial in the Congestion Assistant condition, using </a:t>
            </a:r>
            <a:r>
              <a:rPr lang="en-US" altLang="zh-TW" sz="2000" dirty="0" smtClean="0"/>
              <a:t>the acceptance </a:t>
            </a:r>
            <a:r>
              <a:rPr lang="en-US" altLang="zh-TW" sz="2000" dirty="0"/>
              <a:t>scaling </a:t>
            </a:r>
            <a:r>
              <a:rPr lang="en-US" altLang="zh-TW" sz="2000" dirty="0" smtClean="0"/>
              <a:t>technique, resulting in a </a:t>
            </a:r>
            <a:r>
              <a:rPr lang="en-US" altLang="zh-TW" sz="2000" dirty="0"/>
              <a:t>usefulness score and a satisfaction score</a:t>
            </a:r>
            <a:r>
              <a:rPr lang="en-US" altLang="zh-TW" sz="2000" dirty="0" smtClean="0"/>
              <a:t>.</a:t>
            </a:r>
          </a:p>
          <a:p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7263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4800" dirty="0"/>
              <a:t>Results</a:t>
            </a:r>
            <a:br>
              <a:rPr lang="en-US" altLang="zh-TW" sz="4800" dirty="0"/>
            </a:br>
            <a:r>
              <a:rPr lang="en-US" altLang="zh-TW" dirty="0"/>
              <a:t>-Heart rate and heart rate variability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/>
              <a:t>The results showed a significant main effect in HR of ‘section</a:t>
            </a:r>
            <a:r>
              <a:rPr lang="en-US" altLang="zh-TW" sz="2000" dirty="0" smtClean="0"/>
              <a:t>’ (</a:t>
            </a:r>
            <a:r>
              <a:rPr lang="en-US" altLang="zh-TW" sz="2000" dirty="0"/>
              <a:t>F(3,81) </a:t>
            </a:r>
            <a:r>
              <a:rPr lang="en-US" altLang="zh-TW" sz="2000" dirty="0" smtClean="0"/>
              <a:t>=13.9</a:t>
            </a:r>
            <a:r>
              <a:rPr lang="en-US" altLang="zh-TW" sz="2000" dirty="0"/>
              <a:t>, p &lt;0.001) and a significant interaction </a:t>
            </a:r>
            <a:r>
              <a:rPr lang="en-US" altLang="zh-TW" sz="2000" dirty="0" smtClean="0"/>
              <a:t>effect between </a:t>
            </a:r>
            <a:r>
              <a:rPr lang="en-US" altLang="zh-TW" sz="2000" dirty="0"/>
              <a:t>‘system’ and ‘section’ (F(3,81) </a:t>
            </a:r>
            <a:r>
              <a:rPr lang="en-US" altLang="zh-TW" sz="2000" dirty="0" smtClean="0"/>
              <a:t>=6.6</a:t>
            </a:r>
            <a:r>
              <a:rPr lang="en-US" altLang="zh-TW" sz="2000" dirty="0"/>
              <a:t>, p&lt; 0.001</a:t>
            </a:r>
            <a:r>
              <a:rPr lang="en-US" altLang="zh-TW" sz="2000" dirty="0" smtClean="0"/>
              <a:t>).</a:t>
            </a:r>
          </a:p>
          <a:p>
            <a:r>
              <a:rPr lang="en-US" altLang="zh-TW" sz="2000" dirty="0"/>
              <a:t>A significant interaction effect between ‘system’ and ‘</a:t>
            </a:r>
            <a:r>
              <a:rPr lang="en-US" altLang="zh-TW" sz="2000" dirty="0" smtClean="0"/>
              <a:t>section’ was </a:t>
            </a:r>
            <a:r>
              <a:rPr lang="en-US" altLang="zh-TW" sz="2000" dirty="0"/>
              <a:t>found for HRV (F(3,81) </a:t>
            </a:r>
            <a:r>
              <a:rPr lang="en-US" altLang="zh-TW" sz="2000" dirty="0" smtClean="0"/>
              <a:t>=4.3</a:t>
            </a:r>
            <a:r>
              <a:rPr lang="en-US" altLang="zh-TW" sz="2000" dirty="0"/>
              <a:t>, p&lt; 0.01</a:t>
            </a:r>
            <a:r>
              <a:rPr lang="en-US" altLang="zh-TW" sz="2000" dirty="0" smtClean="0"/>
              <a:t>).</a:t>
            </a:r>
          </a:p>
          <a:p>
            <a:r>
              <a:rPr lang="en-US" altLang="zh-TW" sz="2000" dirty="0">
                <a:solidFill>
                  <a:srgbClr val="00B050"/>
                </a:solidFill>
              </a:rPr>
              <a:t>IBI and HR are reciprocal concepts</a:t>
            </a:r>
            <a:r>
              <a:rPr lang="en-US" altLang="zh-TW" sz="2000" dirty="0" smtClean="0">
                <a:solidFill>
                  <a:srgbClr val="00B050"/>
                </a:solidFill>
              </a:rPr>
              <a:t>,</a:t>
            </a:r>
            <a:r>
              <a:rPr lang="en-US" altLang="zh-TW" sz="2000" dirty="0"/>
              <a:t> </a:t>
            </a:r>
            <a:r>
              <a:rPr lang="en-US" altLang="zh-TW" sz="2000" dirty="0">
                <a:solidFill>
                  <a:srgbClr val="00B050"/>
                </a:solidFill>
              </a:rPr>
              <a:t>therefore a higher IBI score represents a lower HR score, meaning that the mental workload was lower in the traffic jam when one was driving with the Stop &amp; Go function of the Congestion Assistant</a:t>
            </a:r>
            <a:r>
              <a:rPr lang="en-US" altLang="zh-TW" sz="2000" dirty="0" smtClean="0">
                <a:solidFill>
                  <a:srgbClr val="00B050"/>
                </a:solidFill>
              </a:rPr>
              <a:t>.</a:t>
            </a:r>
            <a:endParaRPr lang="en-US" altLang="zh-TW" sz="2000" dirty="0">
              <a:solidFill>
                <a:srgbClr val="00B05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328726"/>
            <a:ext cx="2684840" cy="2284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031" y="4328726"/>
            <a:ext cx="2617416" cy="2284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922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4000" dirty="0" smtClean="0"/>
              <a:t>Results</a:t>
            </a:r>
            <a:br>
              <a:rPr lang="en-US" altLang="zh-TW" sz="4000" dirty="0" smtClean="0"/>
            </a:br>
            <a:r>
              <a:rPr lang="en-US" altLang="zh-TW" sz="3600" dirty="0" smtClean="0"/>
              <a:t>-Peripheral detection task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/>
              <a:t>Analyses </a:t>
            </a:r>
            <a:r>
              <a:rPr lang="en-US" altLang="zh-TW" sz="2000" dirty="0" smtClean="0"/>
              <a:t>were performed </a:t>
            </a:r>
            <a:r>
              <a:rPr lang="en-US" altLang="zh-TW" sz="2000" dirty="0"/>
              <a:t>to investigate the effects of the Congestion Assistant </a:t>
            </a:r>
            <a:r>
              <a:rPr lang="en-US" altLang="zh-TW" sz="2000" dirty="0" smtClean="0"/>
              <a:t>on workload </a:t>
            </a:r>
            <a:r>
              <a:rPr lang="en-US" altLang="zh-TW" sz="2000" dirty="0"/>
              <a:t>during normal visibility and in fog</a:t>
            </a:r>
            <a:r>
              <a:rPr lang="en-US" altLang="zh-TW" sz="2000" dirty="0" smtClean="0"/>
              <a:t>.</a:t>
            </a:r>
          </a:p>
          <a:p>
            <a:r>
              <a:rPr lang="en-US" altLang="zh-TW" sz="2000" dirty="0"/>
              <a:t>The results with respect to the PDT reaction times </a:t>
            </a:r>
            <a:r>
              <a:rPr lang="en-US" altLang="zh-TW" sz="2000" dirty="0" smtClean="0"/>
              <a:t>showed a </a:t>
            </a:r>
            <a:r>
              <a:rPr lang="en-US" altLang="zh-TW" sz="2000" dirty="0"/>
              <a:t>significant main effect of ‘section’ (F(3,93) </a:t>
            </a:r>
            <a:r>
              <a:rPr lang="en-US" altLang="zh-TW" sz="2000" dirty="0" smtClean="0"/>
              <a:t>=12.3</a:t>
            </a:r>
            <a:r>
              <a:rPr lang="en-US" altLang="zh-TW" sz="2000" dirty="0"/>
              <a:t>, p &lt; 0.001) </a:t>
            </a:r>
            <a:r>
              <a:rPr lang="en-US" altLang="zh-TW" sz="2000" dirty="0" smtClean="0"/>
              <a:t>while an </a:t>
            </a:r>
            <a:r>
              <a:rPr lang="en-US" altLang="zh-TW" sz="2000" dirty="0"/>
              <a:t>interaction effect between ‘system’ and ‘section’ was found </a:t>
            </a:r>
            <a:r>
              <a:rPr lang="en-US" altLang="zh-TW" sz="2000" dirty="0" smtClean="0"/>
              <a:t>as well </a:t>
            </a:r>
            <a:r>
              <a:rPr lang="en-US" altLang="zh-TW" sz="2000" dirty="0"/>
              <a:t>(F(3,93) </a:t>
            </a:r>
            <a:r>
              <a:rPr lang="en-US" altLang="zh-TW" sz="2000" dirty="0" smtClean="0"/>
              <a:t>=9.6</a:t>
            </a:r>
            <a:r>
              <a:rPr lang="en-US" altLang="zh-TW" sz="2000" dirty="0"/>
              <a:t>, p&lt; 0.001</a:t>
            </a:r>
            <a:r>
              <a:rPr lang="en-US" altLang="zh-TW" sz="2000" dirty="0" smtClean="0"/>
              <a:t>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524275"/>
            <a:ext cx="3384376" cy="29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883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4000" dirty="0" smtClean="0"/>
              <a:t>Results</a:t>
            </a:r>
            <a:br>
              <a:rPr lang="en-US" altLang="zh-TW" sz="4000" dirty="0" smtClean="0"/>
            </a:br>
            <a:r>
              <a:rPr lang="en-US" altLang="zh-TW" sz="3600" dirty="0" smtClean="0"/>
              <a:t>-Peripheral detection task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 smtClean="0"/>
              <a:t>With </a:t>
            </a:r>
            <a:r>
              <a:rPr lang="en-US" altLang="zh-TW" sz="2000" dirty="0"/>
              <a:t>respect to the percentage of missed PDT signals the </a:t>
            </a:r>
            <a:r>
              <a:rPr lang="en-US" altLang="zh-TW" sz="2000" dirty="0" smtClean="0"/>
              <a:t>results were </a:t>
            </a:r>
            <a:r>
              <a:rPr lang="en-US" altLang="zh-TW" sz="2000" dirty="0"/>
              <a:t>similar, showing a significant main effect of ‘section</a:t>
            </a:r>
            <a:r>
              <a:rPr lang="en-US" altLang="zh-TW" sz="2000" dirty="0" smtClean="0"/>
              <a:t>’ (</a:t>
            </a:r>
            <a:r>
              <a:rPr lang="en-US" altLang="zh-TW" sz="2000" dirty="0"/>
              <a:t>F(3,93) </a:t>
            </a:r>
            <a:r>
              <a:rPr lang="en-US" altLang="zh-TW" sz="2000" dirty="0" smtClean="0"/>
              <a:t>=18.6</a:t>
            </a:r>
            <a:r>
              <a:rPr lang="en-US" altLang="zh-TW" sz="2000" dirty="0"/>
              <a:t>, p &lt; 0.001) and an interaction effect </a:t>
            </a:r>
            <a:r>
              <a:rPr lang="en-US" altLang="zh-TW" sz="2000" dirty="0" smtClean="0"/>
              <a:t>between ‘system</a:t>
            </a:r>
            <a:r>
              <a:rPr lang="en-US" altLang="zh-TW" sz="2000" dirty="0"/>
              <a:t>’ and ‘section’ (F(3,93) </a:t>
            </a:r>
            <a:r>
              <a:rPr lang="en-US" altLang="zh-TW" sz="2000" dirty="0" smtClean="0"/>
              <a:t>=7.1</a:t>
            </a:r>
            <a:r>
              <a:rPr lang="en-US" altLang="zh-TW" sz="2000" dirty="0"/>
              <a:t>, p &lt;0.001</a:t>
            </a:r>
            <a:r>
              <a:rPr lang="en-US" altLang="zh-TW" sz="2000" dirty="0" smtClean="0"/>
              <a:t>)</a:t>
            </a:r>
          </a:p>
          <a:p>
            <a:r>
              <a:rPr lang="en-US" altLang="zh-TW" sz="2000" dirty="0"/>
              <a:t>It appeared that when approaching the traffic jam (Section 2</a:t>
            </a:r>
            <a:r>
              <a:rPr lang="en-US" altLang="zh-TW" sz="2000" dirty="0" smtClean="0"/>
              <a:t>), the </a:t>
            </a:r>
            <a:r>
              <a:rPr lang="en-US" altLang="zh-TW" sz="2000" dirty="0"/>
              <a:t>percentage of missed PDT signals with the Congestion </a:t>
            </a:r>
            <a:r>
              <a:rPr lang="en-US" altLang="zh-TW" sz="2000" dirty="0" smtClean="0"/>
              <a:t>Assistant was </a:t>
            </a:r>
            <a:r>
              <a:rPr lang="en-US" altLang="zh-TW" sz="2000" dirty="0"/>
              <a:t>larger than without this system.</a:t>
            </a:r>
            <a:endParaRPr lang="en-US" altLang="zh-TW" sz="2000" dirty="0" smtClean="0"/>
          </a:p>
          <a:p>
            <a:endParaRPr lang="zh-TW" altLang="en-US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645024"/>
            <a:ext cx="3362878" cy="2973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193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4000" dirty="0" smtClean="0"/>
              <a:t>Results</a:t>
            </a:r>
            <a:br>
              <a:rPr lang="en-US" altLang="zh-TW" sz="4000" dirty="0" smtClean="0"/>
            </a:br>
            <a:r>
              <a:rPr lang="en-US" altLang="zh-TW" sz="3600" dirty="0" smtClean="0"/>
              <a:t>-Effort self-report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/>
              <a:t>The results showed significant main effects for both </a:t>
            </a:r>
            <a:r>
              <a:rPr lang="en-US" altLang="zh-TW" sz="2000" dirty="0" smtClean="0"/>
              <a:t>within subject factors </a:t>
            </a:r>
            <a:r>
              <a:rPr lang="en-US" altLang="zh-TW" sz="2000" dirty="0"/>
              <a:t>‘visibility’ (F(1,33</a:t>
            </a:r>
            <a:r>
              <a:rPr lang="en-US" altLang="zh-TW" sz="2000" dirty="0" smtClean="0"/>
              <a:t>)=12.4</a:t>
            </a:r>
            <a:r>
              <a:rPr lang="en-US" altLang="zh-TW" sz="2000" dirty="0"/>
              <a:t>, p &lt;0.01) and ‘</a:t>
            </a:r>
            <a:r>
              <a:rPr lang="en-US" altLang="zh-TW" sz="2000" dirty="0" smtClean="0"/>
              <a:t>system’ (</a:t>
            </a:r>
            <a:r>
              <a:rPr lang="en-US" altLang="zh-TW" sz="2000" dirty="0"/>
              <a:t>F(1,33</a:t>
            </a:r>
            <a:r>
              <a:rPr lang="en-US" altLang="zh-TW" sz="2000" dirty="0" smtClean="0"/>
              <a:t>)=16.4</a:t>
            </a:r>
            <a:r>
              <a:rPr lang="en-US" altLang="zh-TW" sz="2000" dirty="0"/>
              <a:t>, p &lt; 0.001).</a:t>
            </a:r>
            <a:endParaRPr lang="zh-TW" alt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9" y="2564904"/>
            <a:ext cx="4582809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977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4000" dirty="0" smtClean="0"/>
              <a:t>Results</a:t>
            </a:r>
            <a:br>
              <a:rPr lang="en-US" altLang="zh-TW" sz="4000" dirty="0" smtClean="0"/>
            </a:br>
            <a:r>
              <a:rPr lang="en-US" altLang="zh-TW" sz="3600" dirty="0" smtClean="0"/>
              <a:t>-Acceptance of the system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463408" cy="4495800"/>
          </a:xfrm>
        </p:spPr>
        <p:txBody>
          <a:bodyPr>
            <a:normAutofit/>
          </a:bodyPr>
          <a:lstStyle/>
          <a:p>
            <a:r>
              <a:rPr lang="en-US" altLang="zh-TW" sz="2000" dirty="0"/>
              <a:t>The expectation that </a:t>
            </a:r>
            <a:r>
              <a:rPr lang="en-US" altLang="zh-TW" sz="2000" dirty="0" smtClean="0"/>
              <a:t>the Congestion </a:t>
            </a:r>
            <a:r>
              <a:rPr lang="en-US" altLang="zh-TW" sz="2000" dirty="0"/>
              <a:t>Assistant would be accepted more in fog than </a:t>
            </a:r>
            <a:r>
              <a:rPr lang="en-US" altLang="zh-TW" sz="2000" dirty="0" smtClean="0"/>
              <a:t>during normal </a:t>
            </a:r>
            <a:r>
              <a:rPr lang="en-US" altLang="zh-TW" sz="2000" dirty="0"/>
              <a:t>visibility was not clearly supported by the results</a:t>
            </a:r>
            <a:r>
              <a:rPr lang="en-US" altLang="zh-TW" sz="2000" dirty="0" smtClean="0"/>
              <a:t>.</a:t>
            </a:r>
          </a:p>
          <a:p>
            <a:endParaRPr lang="zh-TW" alt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194" y="404664"/>
            <a:ext cx="3108854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398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Discussion and 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424936" cy="5069160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Congestion </a:t>
            </a:r>
            <a:r>
              <a:rPr lang="en-US" altLang="zh-TW" dirty="0"/>
              <a:t>Assistant did not affect the experienced workload in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sense </a:t>
            </a:r>
            <a:r>
              <a:rPr lang="en-US" altLang="zh-TW" dirty="0"/>
              <a:t>of indicated </a:t>
            </a:r>
            <a:r>
              <a:rPr lang="en-US" altLang="zh-TW" dirty="0" smtClean="0"/>
              <a:t>effort during </a:t>
            </a:r>
            <a:r>
              <a:rPr lang="en-US" altLang="zh-TW" dirty="0"/>
              <a:t>normal visibility 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The </a:t>
            </a:r>
            <a:r>
              <a:rPr lang="en-US" altLang="zh-TW" dirty="0"/>
              <a:t>impacts of the </a:t>
            </a:r>
            <a:r>
              <a:rPr lang="en-US" altLang="zh-TW" dirty="0" smtClean="0"/>
              <a:t>acoustic</a:t>
            </a:r>
            <a:r>
              <a:rPr lang="zh-TW" altLang="en-US" dirty="0" smtClean="0"/>
              <a:t> </a:t>
            </a:r>
            <a:r>
              <a:rPr lang="en-US" altLang="zh-TW" dirty="0" smtClean="0"/>
              <a:t>warning </a:t>
            </a:r>
            <a:r>
              <a:rPr lang="en-US" altLang="zh-TW" dirty="0"/>
              <a:t>function </a:t>
            </a:r>
            <a:r>
              <a:rPr lang="en-US" altLang="zh-TW" dirty="0" smtClean="0"/>
              <a:t>weren’t </a:t>
            </a:r>
            <a:r>
              <a:rPr lang="en-US" altLang="zh-TW" dirty="0"/>
              <a:t>found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The </a:t>
            </a:r>
            <a:r>
              <a:rPr lang="en-US" altLang="zh-TW" dirty="0"/>
              <a:t>workload </a:t>
            </a:r>
            <a:r>
              <a:rPr lang="en-US" altLang="zh-TW" dirty="0" smtClean="0"/>
              <a:t>increased</a:t>
            </a:r>
            <a:r>
              <a:rPr lang="zh-TW" altLang="en-US" dirty="0" smtClean="0"/>
              <a:t> </a:t>
            </a:r>
            <a:r>
              <a:rPr lang="en-US" altLang="zh-TW" dirty="0" smtClean="0"/>
              <a:t>when </a:t>
            </a:r>
            <a:r>
              <a:rPr lang="en-US" altLang="zh-TW" dirty="0"/>
              <a:t>driving with the active gas pedal and decreased when </a:t>
            </a:r>
            <a:r>
              <a:rPr lang="en-US" altLang="zh-TW" dirty="0" smtClean="0"/>
              <a:t>driving</a:t>
            </a:r>
            <a:r>
              <a:rPr lang="zh-TW" altLang="en-US" dirty="0" smtClean="0"/>
              <a:t> </a:t>
            </a:r>
            <a:r>
              <a:rPr lang="en-US" altLang="zh-TW" dirty="0" smtClean="0"/>
              <a:t>with </a:t>
            </a:r>
            <a:r>
              <a:rPr lang="en-US" altLang="zh-TW" dirty="0"/>
              <a:t>the </a:t>
            </a:r>
            <a:r>
              <a:rPr lang="en-US" altLang="zh-TW" dirty="0" smtClean="0"/>
              <a:t>stop </a:t>
            </a:r>
            <a:r>
              <a:rPr lang="en-US" altLang="zh-TW" dirty="0"/>
              <a:t>&amp; </a:t>
            </a:r>
            <a:r>
              <a:rPr lang="en-US" altLang="zh-TW" dirty="0" smtClean="0"/>
              <a:t>Go</a:t>
            </a:r>
          </a:p>
          <a:p>
            <a:r>
              <a:rPr lang="en-US" altLang="zh-TW" dirty="0" smtClean="0"/>
              <a:t>It </a:t>
            </a:r>
            <a:r>
              <a:rPr lang="en-US" altLang="zh-TW" dirty="0"/>
              <a:t>was found from the RSME 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 </a:t>
            </a:r>
            <a:r>
              <a:rPr lang="en-US" altLang="zh-TW" dirty="0" smtClean="0"/>
              <a:t>that </a:t>
            </a:r>
            <a:r>
              <a:rPr lang="en-US" altLang="zh-TW" dirty="0"/>
              <a:t>the participants experienced driving during normal </a:t>
            </a:r>
            <a:r>
              <a:rPr lang="en-US" altLang="zh-TW" dirty="0" smtClean="0"/>
              <a:t>visibility</a:t>
            </a:r>
            <a:r>
              <a:rPr lang="zh-TW" altLang="en-US" dirty="0" smtClean="0"/>
              <a:t> </a:t>
            </a:r>
            <a:r>
              <a:rPr lang="en-US" altLang="zh-TW" dirty="0" smtClean="0"/>
              <a:t>as being</a:t>
            </a:r>
            <a:r>
              <a:rPr lang="zh-TW" altLang="en-US" dirty="0" smtClean="0"/>
              <a:t> </a:t>
            </a:r>
            <a:r>
              <a:rPr lang="en-US" altLang="zh-TW" dirty="0" smtClean="0"/>
              <a:t>less </a:t>
            </a:r>
            <a:r>
              <a:rPr lang="en-US" altLang="zh-TW" dirty="0"/>
              <a:t>effortful than driving in fog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8285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Discussion and 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424936" cy="5069160"/>
          </a:xfrm>
        </p:spPr>
        <p:txBody>
          <a:bodyPr>
            <a:normAutofit/>
          </a:bodyPr>
          <a:lstStyle/>
          <a:p>
            <a:r>
              <a:rPr lang="en-US" altLang="zh-TW" dirty="0"/>
              <a:t>It is clear that </a:t>
            </a:r>
            <a:r>
              <a:rPr lang="en-US" altLang="zh-TW" dirty="0" smtClean="0"/>
              <a:t>the results </a:t>
            </a:r>
            <a:r>
              <a:rPr lang="en-US" altLang="zh-TW" dirty="0"/>
              <a:t>obtained by the heart rate data do not always correspond </a:t>
            </a:r>
            <a:r>
              <a:rPr lang="en-US" altLang="zh-TW" dirty="0" smtClean="0"/>
              <a:t>to the </a:t>
            </a:r>
            <a:r>
              <a:rPr lang="en-US" altLang="zh-TW" dirty="0"/>
              <a:t>results from the effort scale and also from the </a:t>
            </a:r>
            <a:r>
              <a:rPr lang="en-US" altLang="zh-TW" dirty="0" smtClean="0"/>
              <a:t>PDT</a:t>
            </a:r>
          </a:p>
          <a:p>
            <a:r>
              <a:rPr lang="en-US" altLang="zh-TW" dirty="0"/>
              <a:t>The PDT may be more sensitive for visual </a:t>
            </a:r>
            <a:r>
              <a:rPr lang="en-US" altLang="zh-TW" dirty="0" smtClean="0"/>
              <a:t>workload</a:t>
            </a:r>
          </a:p>
          <a:p>
            <a:r>
              <a:rPr lang="en-US" altLang="zh-TW" dirty="0" smtClean="0"/>
              <a:t>The present </a:t>
            </a:r>
            <a:r>
              <a:rPr lang="en-US" altLang="zh-TW" dirty="0"/>
              <a:t>combination of workload measures enables to </a:t>
            </a:r>
            <a:r>
              <a:rPr lang="en-US" altLang="zh-TW" dirty="0" smtClean="0"/>
              <a:t>form a </a:t>
            </a:r>
            <a:r>
              <a:rPr lang="en-US" altLang="zh-TW" dirty="0"/>
              <a:t>differentiating picture of the driver’s mental workload caused </a:t>
            </a:r>
            <a:r>
              <a:rPr lang="en-US" altLang="zh-TW" dirty="0" smtClean="0"/>
              <a:t>by the </a:t>
            </a:r>
            <a:r>
              <a:rPr lang="en-US" altLang="zh-TW" dirty="0"/>
              <a:t>Congestion </a:t>
            </a:r>
            <a:r>
              <a:rPr lang="en-US" altLang="zh-TW" dirty="0" smtClean="0"/>
              <a:t>Assistant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04707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Discussion and 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424936" cy="506916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The </a:t>
            </a:r>
            <a:r>
              <a:rPr lang="en-US" altLang="zh-TW" dirty="0"/>
              <a:t>participants reported that they appreciated </a:t>
            </a:r>
            <a:r>
              <a:rPr lang="en-US" altLang="zh-TW" dirty="0" smtClean="0"/>
              <a:t>the Congestion </a:t>
            </a:r>
            <a:r>
              <a:rPr lang="en-US" altLang="zh-TW" dirty="0"/>
              <a:t>Assistant. They thought it could </a:t>
            </a:r>
            <a:r>
              <a:rPr lang="en-US" altLang="zh-TW" dirty="0" smtClean="0">
                <a:solidFill>
                  <a:schemeClr val="accent5">
                    <a:lumMod val="75000"/>
                  </a:schemeClr>
                </a:solidFill>
              </a:rPr>
              <a:t>increase traffic safety and efficiency</a:t>
            </a:r>
            <a:r>
              <a:rPr lang="en-US" altLang="zh-TW" dirty="0" smtClean="0"/>
              <a:t>, </a:t>
            </a:r>
            <a:r>
              <a:rPr lang="en-US" altLang="zh-TW" dirty="0"/>
              <a:t>while it would </a:t>
            </a:r>
            <a:r>
              <a:rPr lang="en-US" altLang="zh-TW" dirty="0">
                <a:solidFill>
                  <a:schemeClr val="accent5">
                    <a:lumMod val="75000"/>
                  </a:schemeClr>
                </a:solidFill>
              </a:rPr>
              <a:t>assist </a:t>
            </a:r>
            <a:r>
              <a:rPr lang="en-US" altLang="zh-TW" dirty="0" smtClean="0">
                <a:solidFill>
                  <a:schemeClr val="accent5">
                    <a:lumMod val="75000"/>
                  </a:schemeClr>
                </a:solidFill>
              </a:rPr>
              <a:t>them in </a:t>
            </a:r>
            <a:r>
              <a:rPr lang="en-US" altLang="zh-TW" dirty="0">
                <a:solidFill>
                  <a:schemeClr val="accent5">
                    <a:lumMod val="75000"/>
                  </a:schemeClr>
                </a:solidFill>
              </a:rPr>
              <a:t>some of the situations</a:t>
            </a:r>
            <a:r>
              <a:rPr lang="en-US" altLang="zh-TW" dirty="0"/>
              <a:t> that were incorporated in the experiment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The results showed that the active gas pedal was </a:t>
            </a:r>
            <a:r>
              <a:rPr lang="en-US" altLang="zh-TW" dirty="0" smtClean="0"/>
              <a:t>least appreciated </a:t>
            </a:r>
            <a:r>
              <a:rPr lang="en-US" altLang="zh-TW" dirty="0"/>
              <a:t>as feedback mechanism, while </a:t>
            </a:r>
            <a:r>
              <a:rPr lang="en-US" altLang="zh-TW" dirty="0" smtClean="0"/>
              <a:t>the mental workload was </a:t>
            </a:r>
            <a:r>
              <a:rPr lang="en-US" altLang="zh-TW" dirty="0"/>
              <a:t>higher with the active gas pedal than without this function.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80951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Abstract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/>
              <a:t>To gain understanding of </a:t>
            </a:r>
            <a:r>
              <a:rPr lang="en-US" altLang="zh-TW" sz="2000" dirty="0" smtClean="0"/>
              <a:t>the effects </a:t>
            </a:r>
            <a:r>
              <a:rPr lang="en-US" altLang="zh-TW" sz="2000" dirty="0"/>
              <a:t>of driving with a Congestion Assistant on </a:t>
            </a:r>
            <a:r>
              <a:rPr lang="en-US" altLang="zh-TW" sz="2000" dirty="0" smtClean="0"/>
              <a:t>drivers</a:t>
            </a:r>
          </a:p>
          <a:p>
            <a:pPr marL="0" indent="0">
              <a:buNone/>
            </a:pPr>
            <a:endParaRPr lang="en-US" altLang="zh-TW" sz="2000" dirty="0" smtClean="0"/>
          </a:p>
          <a:p>
            <a:r>
              <a:rPr lang="en-US" altLang="zh-TW" sz="2000" dirty="0" smtClean="0"/>
              <a:t>A </a:t>
            </a:r>
            <a:r>
              <a:rPr lang="en-US" altLang="zh-TW" sz="2000" dirty="0"/>
              <a:t>system </a:t>
            </a:r>
            <a:r>
              <a:rPr lang="en-US" altLang="zh-TW" sz="2000" dirty="0" smtClean="0"/>
              <a:t>that combines </a:t>
            </a:r>
            <a:r>
              <a:rPr lang="en-US" altLang="zh-TW" sz="2000" dirty="0"/>
              <a:t>the features of a Congestion Warning System </a:t>
            </a:r>
            <a:r>
              <a:rPr lang="en-US" altLang="zh-TW" sz="2000" dirty="0" smtClean="0"/>
              <a:t>and </a:t>
            </a:r>
            <a:r>
              <a:rPr lang="en-US" altLang="zh-TW" sz="2000" dirty="0"/>
              <a:t>a Stop &amp; Go </a:t>
            </a:r>
            <a:r>
              <a:rPr lang="en-US" altLang="zh-TW" sz="2000" dirty="0" smtClean="0"/>
              <a:t>system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9826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Introduction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/>
              <a:t>Operator support systems have been widespread in aviation </a:t>
            </a:r>
            <a:r>
              <a:rPr lang="en-US" altLang="zh-TW" sz="2000" dirty="0" smtClean="0"/>
              <a:t>for a </a:t>
            </a:r>
            <a:r>
              <a:rPr lang="en-US" altLang="zh-TW" sz="2000" dirty="0"/>
              <a:t>long time already, while active operator support in </a:t>
            </a:r>
            <a:r>
              <a:rPr lang="en-US" altLang="zh-TW" sz="2000" dirty="0" smtClean="0"/>
              <a:t>surface transportation </a:t>
            </a:r>
            <a:r>
              <a:rPr lang="en-US" altLang="zh-TW" sz="2000" dirty="0"/>
              <a:t>is introduced only quite </a:t>
            </a:r>
            <a:r>
              <a:rPr lang="en-US" altLang="zh-TW" sz="2000" dirty="0" smtClean="0"/>
              <a:t>recently</a:t>
            </a:r>
          </a:p>
          <a:p>
            <a:r>
              <a:rPr lang="en-US" altLang="zh-TW" sz="2000" dirty="0" smtClean="0"/>
              <a:t>Systems that have </a:t>
            </a:r>
            <a:r>
              <a:rPr lang="en-US" altLang="zh-TW" sz="2000" dirty="0"/>
              <a:t>safety as primary objective are expected to gain </a:t>
            </a:r>
            <a:r>
              <a:rPr lang="en-US" altLang="zh-TW" sz="2000" dirty="0" smtClean="0"/>
              <a:t>considerable savings </a:t>
            </a:r>
            <a:r>
              <a:rPr lang="en-US" altLang="zh-TW" sz="2000" dirty="0"/>
              <a:t>in </a:t>
            </a:r>
            <a:r>
              <a:rPr lang="en-US" altLang="zh-TW" sz="2000" dirty="0" smtClean="0"/>
              <a:t>casualties.</a:t>
            </a:r>
          </a:p>
          <a:p>
            <a:r>
              <a:rPr lang="en-US" altLang="zh-TW" sz="2000" dirty="0" smtClean="0"/>
              <a:t>The </a:t>
            </a:r>
            <a:r>
              <a:rPr lang="en-US" altLang="zh-TW" sz="2000" dirty="0"/>
              <a:t>development and introduction of driver support systems </a:t>
            </a:r>
            <a:r>
              <a:rPr lang="en-US" altLang="zh-TW" sz="2000" dirty="0" smtClean="0"/>
              <a:t>in road </a:t>
            </a:r>
            <a:r>
              <a:rPr lang="en-US" altLang="zh-TW" sz="2000" dirty="0"/>
              <a:t>traffic, although originally instigated by safety, has </a:t>
            </a:r>
            <a:r>
              <a:rPr lang="en-US" altLang="zh-TW" sz="2000" dirty="0" smtClean="0"/>
              <a:t>been pushed </a:t>
            </a:r>
            <a:r>
              <a:rPr lang="en-US" altLang="zh-TW" sz="2000" dirty="0"/>
              <a:t>mainly by efficiency and comfort</a:t>
            </a:r>
            <a:endParaRPr lang="en-US" altLang="zh-TW" sz="2000" dirty="0" smtClean="0"/>
          </a:p>
          <a:p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9711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 smtClean="0"/>
              <a:t>37 volunteers(7 females,30 males)</a:t>
            </a:r>
          </a:p>
          <a:p>
            <a:r>
              <a:rPr lang="en-US" altLang="zh-TW" sz="2000" dirty="0" smtClean="0"/>
              <a:t>Age between 23 and 60 years old</a:t>
            </a:r>
          </a:p>
          <a:p>
            <a:r>
              <a:rPr lang="en-US" altLang="zh-TW" sz="2000" dirty="0" smtClean="0"/>
              <a:t>Had driving license for 5 years or more</a:t>
            </a:r>
          </a:p>
          <a:p>
            <a:r>
              <a:rPr lang="en-US" altLang="zh-TW" sz="2000" dirty="0" smtClean="0"/>
              <a:t>Drove regularly</a:t>
            </a:r>
          </a:p>
          <a:p>
            <a:endParaRPr lang="zh-TW" altLang="en-US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73016"/>
            <a:ext cx="7553325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206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Apparatus and procedure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/>
              <a:t>The participants </a:t>
            </a:r>
            <a:r>
              <a:rPr lang="en-US" altLang="zh-TW" sz="2000" dirty="0" smtClean="0"/>
              <a:t>were invited </a:t>
            </a:r>
            <a:r>
              <a:rPr lang="en-US" altLang="zh-TW" sz="2000" dirty="0"/>
              <a:t>to TNO for driving in </a:t>
            </a:r>
            <a:r>
              <a:rPr lang="en-US" altLang="zh-TW" sz="2000" dirty="0" smtClean="0"/>
              <a:t>the simulator </a:t>
            </a:r>
            <a:r>
              <a:rPr lang="en-US" altLang="zh-TW" sz="2000" dirty="0"/>
              <a:t>during four runs </a:t>
            </a:r>
            <a:r>
              <a:rPr lang="en-US" altLang="zh-TW" sz="2000" dirty="0" smtClean="0"/>
              <a:t>of 15 </a:t>
            </a:r>
            <a:r>
              <a:rPr lang="en-US" altLang="zh-TW" sz="2000" dirty="0"/>
              <a:t>km </a:t>
            </a:r>
            <a:r>
              <a:rPr lang="en-US" altLang="zh-TW" sz="2000" dirty="0" smtClean="0"/>
              <a:t>each</a:t>
            </a:r>
          </a:p>
          <a:p>
            <a:r>
              <a:rPr lang="en-US" altLang="zh-TW" sz="2000" dirty="0" smtClean="0"/>
              <a:t>This resulted </a:t>
            </a:r>
            <a:r>
              <a:rPr lang="en-US" altLang="zh-TW" sz="2000" dirty="0"/>
              <a:t>in </a:t>
            </a:r>
            <a:r>
              <a:rPr lang="en-US" altLang="zh-TW" sz="2000" dirty="0" smtClean="0"/>
              <a:t>four </a:t>
            </a:r>
            <a:r>
              <a:rPr lang="en-US" altLang="zh-TW" sz="2000" dirty="0"/>
              <a:t>conditions:</a:t>
            </a:r>
          </a:p>
          <a:p>
            <a:pPr lvl="1"/>
            <a:r>
              <a:rPr lang="en-US" altLang="zh-TW" sz="1800" dirty="0"/>
              <a:t>1 </a:t>
            </a:r>
            <a:r>
              <a:rPr lang="en-US" altLang="zh-TW" sz="1800" dirty="0">
                <a:solidFill>
                  <a:schemeClr val="accent5">
                    <a:lumMod val="75000"/>
                  </a:schemeClr>
                </a:solidFill>
              </a:rPr>
              <a:t>without</a:t>
            </a:r>
            <a:r>
              <a:rPr lang="en-US" altLang="zh-TW" sz="1800" dirty="0"/>
              <a:t> Congestion Assistant during normal </a:t>
            </a:r>
            <a:r>
              <a:rPr lang="en-US" altLang="zh-TW" sz="1800" dirty="0">
                <a:solidFill>
                  <a:srgbClr val="00B0F0"/>
                </a:solidFill>
              </a:rPr>
              <a:t>visibility</a:t>
            </a:r>
          </a:p>
          <a:p>
            <a:pPr lvl="1"/>
            <a:r>
              <a:rPr lang="en-US" altLang="zh-TW" sz="1800" dirty="0"/>
              <a:t>2 </a:t>
            </a:r>
            <a:r>
              <a:rPr lang="en-US" altLang="zh-TW" sz="1800" dirty="0">
                <a:solidFill>
                  <a:srgbClr val="00B0F0"/>
                </a:solidFill>
              </a:rPr>
              <a:t>with</a:t>
            </a:r>
            <a:r>
              <a:rPr lang="en-US" altLang="zh-TW" sz="1800" dirty="0"/>
              <a:t> Congestion Assistant during normal </a:t>
            </a:r>
            <a:r>
              <a:rPr lang="en-US" altLang="zh-TW" sz="1800" dirty="0">
                <a:solidFill>
                  <a:srgbClr val="00B0F0"/>
                </a:solidFill>
              </a:rPr>
              <a:t>visibility</a:t>
            </a:r>
          </a:p>
          <a:p>
            <a:pPr lvl="1"/>
            <a:r>
              <a:rPr lang="en-US" altLang="zh-TW" sz="1800" dirty="0"/>
              <a:t>3 </a:t>
            </a:r>
            <a:r>
              <a:rPr lang="en-US" altLang="zh-TW" sz="1800" dirty="0">
                <a:solidFill>
                  <a:schemeClr val="accent5">
                    <a:lumMod val="75000"/>
                  </a:schemeClr>
                </a:solidFill>
              </a:rPr>
              <a:t>without</a:t>
            </a:r>
            <a:r>
              <a:rPr lang="en-US" altLang="zh-TW" sz="1800" dirty="0"/>
              <a:t> Congestion Assistant during </a:t>
            </a:r>
            <a:r>
              <a:rPr lang="en-US" altLang="zh-TW" sz="1800" dirty="0">
                <a:solidFill>
                  <a:schemeClr val="accent5">
                    <a:lumMod val="75000"/>
                  </a:schemeClr>
                </a:solidFill>
              </a:rPr>
              <a:t>fog</a:t>
            </a:r>
          </a:p>
          <a:p>
            <a:pPr lvl="1"/>
            <a:r>
              <a:rPr lang="en-US" altLang="zh-TW" sz="1800" dirty="0"/>
              <a:t>4 </a:t>
            </a:r>
            <a:r>
              <a:rPr lang="en-US" altLang="zh-TW" sz="1800" dirty="0">
                <a:solidFill>
                  <a:srgbClr val="00B0F0"/>
                </a:solidFill>
              </a:rPr>
              <a:t>with</a:t>
            </a:r>
            <a:r>
              <a:rPr lang="en-US" altLang="zh-TW" sz="1800" dirty="0"/>
              <a:t> Congestion Assistant during </a:t>
            </a:r>
            <a:r>
              <a:rPr lang="en-US" altLang="zh-TW" sz="1800" dirty="0" smtClean="0">
                <a:solidFill>
                  <a:schemeClr val="accent5">
                    <a:lumMod val="75000"/>
                  </a:schemeClr>
                </a:solidFill>
              </a:rPr>
              <a:t>fog</a:t>
            </a:r>
            <a:endParaRPr lang="zh-TW" altLang="en-US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149080"/>
            <a:ext cx="6258266" cy="225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049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Apparatus and procedure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 smtClean="0"/>
              <a:t>The traffic </a:t>
            </a:r>
            <a:r>
              <a:rPr lang="en-US" altLang="zh-TW" sz="2000" dirty="0"/>
              <a:t>jam itself had a length of 3 km, implying that the </a:t>
            </a:r>
            <a:r>
              <a:rPr lang="en-US" altLang="zh-TW" sz="2000" dirty="0" smtClean="0"/>
              <a:t>participants left </a:t>
            </a:r>
            <a:r>
              <a:rPr lang="en-US" altLang="zh-TW" sz="2000" dirty="0"/>
              <a:t>the traffic jam after about 13 km from the </a:t>
            </a:r>
            <a:r>
              <a:rPr lang="en-US" altLang="zh-TW" sz="2000" dirty="0" smtClean="0"/>
              <a:t>start</a:t>
            </a:r>
          </a:p>
          <a:p>
            <a:pPr marL="0" indent="0">
              <a:buNone/>
            </a:pPr>
            <a:endParaRPr lang="en-US" altLang="zh-TW" sz="2000" dirty="0" smtClean="0"/>
          </a:p>
          <a:p>
            <a:r>
              <a:rPr lang="en-US" altLang="zh-TW" sz="2000" dirty="0"/>
              <a:t>The </a:t>
            </a:r>
            <a:r>
              <a:rPr lang="en-US" altLang="zh-TW" sz="2000" dirty="0" smtClean="0"/>
              <a:t>Congestion Assistant </a:t>
            </a:r>
            <a:r>
              <a:rPr lang="en-US" altLang="zh-TW" sz="2000" dirty="0"/>
              <a:t>supported the driver during the whole congested </a:t>
            </a:r>
            <a:r>
              <a:rPr lang="en-US" altLang="zh-TW" sz="2000" dirty="0" smtClean="0"/>
              <a:t>traffic situation</a:t>
            </a:r>
            <a:r>
              <a:rPr lang="en-US" altLang="zh-TW" sz="2000" dirty="0"/>
              <a:t>. The functions of the Congestion Assistant were </a:t>
            </a:r>
            <a:r>
              <a:rPr lang="en-US" altLang="zh-TW" sz="2000" dirty="0" smtClean="0"/>
              <a:t>programmed to </a:t>
            </a:r>
            <a:r>
              <a:rPr lang="en-US" altLang="zh-TW" sz="2000" dirty="0"/>
              <a:t>switch on or off at fixed points in each trial</a:t>
            </a:r>
            <a:r>
              <a:rPr lang="en-US" altLang="zh-TW" sz="2000" dirty="0" smtClean="0"/>
              <a:t>.</a:t>
            </a:r>
          </a:p>
          <a:p>
            <a:endParaRPr lang="en-US" altLang="zh-TW" sz="2000" dirty="0"/>
          </a:p>
          <a:p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9012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Human-Machine interfacing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/>
              <a:t>The interface consisted of </a:t>
            </a:r>
            <a:r>
              <a:rPr lang="en-US" altLang="zh-TW" sz="2000" dirty="0">
                <a:solidFill>
                  <a:srgbClr val="00B0F0"/>
                </a:solidFill>
              </a:rPr>
              <a:t>visual</a:t>
            </a:r>
            <a:r>
              <a:rPr lang="en-US" altLang="zh-TW" sz="2000" dirty="0"/>
              <a:t>, acoustic and </a:t>
            </a:r>
            <a:r>
              <a:rPr lang="en-US" altLang="zh-TW" sz="2000" dirty="0" smtClean="0"/>
              <a:t>haptic feedback.</a:t>
            </a:r>
          </a:p>
          <a:p>
            <a:r>
              <a:rPr lang="en-US" altLang="zh-TW" sz="2000" dirty="0" smtClean="0"/>
              <a:t>The display </a:t>
            </a:r>
            <a:r>
              <a:rPr lang="en-US" altLang="zh-TW" sz="2000" dirty="0"/>
              <a:t>was positioned next to the steering wheel and </a:t>
            </a:r>
            <a:r>
              <a:rPr lang="en-US" altLang="zh-TW" sz="2000" dirty="0" smtClean="0"/>
              <a:t>consisted of </a:t>
            </a:r>
            <a:r>
              <a:rPr lang="en-US" altLang="zh-TW" sz="2000" dirty="0" smtClean="0">
                <a:solidFill>
                  <a:srgbClr val="00B050"/>
                </a:solidFill>
              </a:rPr>
              <a:t>three </a:t>
            </a:r>
            <a:r>
              <a:rPr lang="en-US" altLang="zh-TW" sz="2000" dirty="0">
                <a:solidFill>
                  <a:srgbClr val="00B050"/>
                </a:solidFill>
              </a:rPr>
              <a:t>icons</a:t>
            </a:r>
            <a:r>
              <a:rPr lang="en-US" altLang="zh-TW" sz="2000" dirty="0"/>
              <a:t> and a </a:t>
            </a:r>
            <a:r>
              <a:rPr lang="en-US" altLang="zh-TW" sz="2000" dirty="0" smtClean="0"/>
              <a:t>textbox.</a:t>
            </a:r>
          </a:p>
          <a:p>
            <a:pPr lvl="1"/>
            <a:r>
              <a:rPr lang="en-US" altLang="zh-TW" sz="1800" dirty="0" smtClean="0"/>
              <a:t> </a:t>
            </a:r>
            <a:r>
              <a:rPr lang="en-US" altLang="zh-TW" sz="1800" dirty="0"/>
              <a:t>Upper icon: congestion warning and information</a:t>
            </a:r>
          </a:p>
          <a:p>
            <a:pPr lvl="1"/>
            <a:r>
              <a:rPr lang="en-US" altLang="zh-TW" sz="1800" dirty="0"/>
              <a:t> Middle icon: active gas pedal</a:t>
            </a:r>
          </a:p>
          <a:p>
            <a:pPr lvl="1"/>
            <a:r>
              <a:rPr lang="en-US" altLang="zh-TW" sz="1800" dirty="0"/>
              <a:t> Lower icon: Stop &amp; Go</a:t>
            </a:r>
            <a:endParaRPr lang="zh-TW" altLang="en-US" sz="18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437112"/>
            <a:ext cx="5307296" cy="2078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012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Mental workload measures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The </a:t>
            </a:r>
            <a:r>
              <a:rPr lang="en-US" altLang="zh-TW" sz="2400" dirty="0"/>
              <a:t>cardiac function that </a:t>
            </a:r>
            <a:r>
              <a:rPr lang="en-US" altLang="zh-TW" sz="2400" dirty="0" smtClean="0"/>
              <a:t>can be </a:t>
            </a:r>
            <a:r>
              <a:rPr lang="en-US" altLang="zh-TW" sz="2400" dirty="0"/>
              <a:t>used to measure mental </a:t>
            </a:r>
            <a:r>
              <a:rPr lang="en-US" altLang="zh-TW" sz="2400" dirty="0" smtClean="0"/>
              <a:t>workload</a:t>
            </a:r>
          </a:p>
          <a:p>
            <a:r>
              <a:rPr lang="en-US" altLang="zh-TW" sz="2400" dirty="0"/>
              <a:t>Generally, </a:t>
            </a:r>
            <a:r>
              <a:rPr lang="en-US" altLang="zh-TW" sz="2400" dirty="0" smtClean="0"/>
              <a:t>the higher </a:t>
            </a:r>
            <a:r>
              <a:rPr lang="en-US" altLang="zh-TW" sz="2400" dirty="0"/>
              <a:t>the average heart rate and the lower the heart </a:t>
            </a:r>
            <a:r>
              <a:rPr lang="en-US" altLang="zh-TW" sz="2400" dirty="0" smtClean="0"/>
              <a:t>rate variability</a:t>
            </a:r>
            <a:r>
              <a:rPr lang="en-US" altLang="zh-TW" sz="2400" dirty="0"/>
              <a:t>, the more mental effort has to be </a:t>
            </a:r>
            <a:r>
              <a:rPr lang="en-US" altLang="zh-TW" sz="2400" dirty="0" smtClean="0"/>
              <a:t>spent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9012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Secondary Task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The task (and instruction) is merely the detection of </a:t>
            </a:r>
            <a:r>
              <a:rPr lang="en-US" altLang="zh-TW" sz="2400" dirty="0" smtClean="0"/>
              <a:t>stimuli that </a:t>
            </a:r>
            <a:r>
              <a:rPr lang="en-US" altLang="zh-TW" sz="2400" dirty="0"/>
              <a:t>were presented regularly in the periphery of the </a:t>
            </a:r>
            <a:r>
              <a:rPr lang="en-US" altLang="zh-TW" sz="2400" dirty="0" smtClean="0"/>
              <a:t>functional visual </a:t>
            </a:r>
            <a:r>
              <a:rPr lang="en-US" altLang="zh-TW" sz="2400" dirty="0"/>
              <a:t>field. The idea behind it is that the functional visual </a:t>
            </a:r>
            <a:r>
              <a:rPr lang="en-US" altLang="zh-TW" sz="2400" dirty="0" smtClean="0"/>
              <a:t>field decreases </a:t>
            </a:r>
            <a:r>
              <a:rPr lang="en-US" altLang="zh-TW" sz="2400" dirty="0"/>
              <a:t>with increasing workload in the primary task.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298174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中庸">
  <a:themeElements>
    <a:clrScheme name="茅草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相鄰">
  <a:themeElements>
    <a:clrScheme name="相鄰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鄰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3433</TotalTime>
  <Words>1065</Words>
  <Application>Microsoft Office PowerPoint</Application>
  <PresentationFormat>如螢幕大小 (4:3)</PresentationFormat>
  <Paragraphs>71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19</vt:i4>
      </vt:variant>
    </vt:vector>
  </HeadingPairs>
  <TitlesOfParts>
    <vt:vector size="32" baseType="lpstr">
      <vt:lpstr>Batang</vt:lpstr>
      <vt:lpstr>GulimChe</vt:lpstr>
      <vt:lpstr>微軟正黑體</vt:lpstr>
      <vt:lpstr>新細明體</vt:lpstr>
      <vt:lpstr>Arial</vt:lpstr>
      <vt:lpstr>Arial Black</vt:lpstr>
      <vt:lpstr>Calibri</vt:lpstr>
      <vt:lpstr>Cambria</vt:lpstr>
      <vt:lpstr>Tw Cen MT</vt:lpstr>
      <vt:lpstr>Wingdings</vt:lpstr>
      <vt:lpstr>Wingdings 2</vt:lpstr>
      <vt:lpstr>中庸</vt:lpstr>
      <vt:lpstr>相鄰</vt:lpstr>
      <vt:lpstr>PowerPoint 簡報</vt:lpstr>
      <vt:lpstr>Abstract</vt:lpstr>
      <vt:lpstr>Introduction</vt:lpstr>
      <vt:lpstr>Method</vt:lpstr>
      <vt:lpstr>Apparatus and procedure</vt:lpstr>
      <vt:lpstr>Apparatus and procedure</vt:lpstr>
      <vt:lpstr>Human-Machine interfacing</vt:lpstr>
      <vt:lpstr>Mental workload measures</vt:lpstr>
      <vt:lpstr>Secondary Task</vt:lpstr>
      <vt:lpstr>Self-report measures</vt:lpstr>
      <vt:lpstr>PowerPoint 簡報</vt:lpstr>
      <vt:lpstr>Results -Heart rate and heart rate variability</vt:lpstr>
      <vt:lpstr>Results -Peripheral detection task</vt:lpstr>
      <vt:lpstr>Results -Peripheral detection task</vt:lpstr>
      <vt:lpstr>Results -Effort self-report</vt:lpstr>
      <vt:lpstr>Results -Acceptance of the system</vt:lpstr>
      <vt:lpstr>Discussion and Conclusion</vt:lpstr>
      <vt:lpstr>Discussion and Conclusion</vt:lpstr>
      <vt:lpstr>Discussion and 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Liya</dc:creator>
  <cp:lastModifiedBy>Lizto</cp:lastModifiedBy>
  <cp:revision>41</cp:revision>
  <dcterms:created xsi:type="dcterms:W3CDTF">2015-09-23T11:47:50Z</dcterms:created>
  <dcterms:modified xsi:type="dcterms:W3CDTF">2015-09-30T00:41:55Z</dcterms:modified>
</cp:coreProperties>
</file>